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4"/>
  </p:notesMasterIdLst>
  <p:sldIdLst>
    <p:sldId id="257" r:id="rId2"/>
    <p:sldId id="260" r:id="rId3"/>
    <p:sldId id="305" r:id="rId4"/>
    <p:sldId id="261" r:id="rId5"/>
    <p:sldId id="262" r:id="rId6"/>
    <p:sldId id="263" r:id="rId7"/>
    <p:sldId id="306" r:id="rId8"/>
    <p:sldId id="307" r:id="rId9"/>
    <p:sldId id="308" r:id="rId10"/>
    <p:sldId id="310" r:id="rId11"/>
    <p:sldId id="309" r:id="rId12"/>
    <p:sldId id="266" r:id="rId13"/>
  </p:sldIdLst>
  <p:sldSz cx="9144000" cy="6858000" type="screen4x3"/>
  <p:notesSz cx="6858000" cy="9144000"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660033"/>
    <a:srgbClr val="9900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00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17C9B-6ABA-4B91-8457-E4FE7F03DBF7}" type="datetimeFigureOut">
              <a:rPr lang="vi-VN" smtClean="0"/>
              <a:pPr/>
              <a:t>21/11/2021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30669-A241-4498-B06E-BB3D27F8B8F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89326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30669-A241-4498-B06E-BB3D27F8B8FE}" type="slidenum">
              <a:rPr lang="vi-VN" smtClean="0"/>
              <a:pPr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4143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30669-A241-4498-B06E-BB3D27F8B8FE}" type="slidenum">
              <a:rPr lang="vi-VN" smtClean="0"/>
              <a:pPr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6632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1AACF-693D-4FBF-9F8B-933EDE5F766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96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D02209-2501-492B-BA54-9752DA58A98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28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81792-711F-4457-9016-3E7679B52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9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0E30B-0326-443A-A936-5DBEDF7953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9AC9A-80A8-4D9C-8CA4-A295022A6B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79912" y="1220559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800" b="1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4806" y="2086402"/>
            <a:ext cx="7379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94374BF-719E-408C-9D1F-78A9D21D9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806" y="620688"/>
            <a:ext cx="78985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Tư </a:t>
            </a:r>
            <a:r>
              <a:rPr lang="en-US" sz="3200" b="1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32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 </a:t>
            </a:r>
            <a:r>
              <a:rPr lang="en-US" sz="32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en-US" sz="280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en-US" sz="2800" b="1" u="sng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0708" y="635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4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Tư </a:t>
            </a:r>
            <a:r>
              <a:rPr lang="en-US" sz="24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24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24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11 năm </a:t>
            </a:r>
            <a:r>
              <a:rPr lang="en-US" sz="2400" b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sz="2400" b="1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708" y="1016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0708" y="132080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 giải bằng hai phép tính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32532" y="2060847"/>
            <a:ext cx="77403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 trang 52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Một bến xe có 45 ôtô. Lúc đầu có 18 ôtô rời bến, sau đó thêm 17 ôtô nữa rời bến. Hỏi bến xe đó còn lại bao nhiêu ôtô? </a:t>
            </a:r>
          </a:p>
        </p:txBody>
      </p:sp>
      <p:sp>
        <p:nvSpPr>
          <p:cNvPr id="7" name="Cloud 6"/>
          <p:cNvSpPr/>
          <p:nvPr/>
        </p:nvSpPr>
        <p:spPr>
          <a:xfrm>
            <a:off x="1691680" y="3645024"/>
            <a:ext cx="5184576" cy="2304256"/>
          </a:xfrm>
          <a:prstGeom prst="cloud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vở ô li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11560" y="1628800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524000" y="2992016"/>
            <a:ext cx="4191000" cy="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1524000" y="2915816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429000" y="2915816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76800" y="2915816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5715000" y="2915816"/>
            <a:ext cx="0" cy="152400"/>
          </a:xfrm>
          <a:prstGeom prst="line">
            <a:avLst/>
          </a:prstGeom>
          <a:noFill/>
          <a:ln w="38100">
            <a:solidFill>
              <a:srgbClr val="0000D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1676400" y="215381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D0"/>
                </a:solidFill>
                <a:latin typeface="Times New Roman" pitchFamily="18" charset="0"/>
              </a:rPr>
              <a:t> 18 ôtô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581400" y="3930352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979712" y="4387552"/>
            <a:ext cx="53823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xe ô tô rời bến cả hai lần là :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513112" y="4844752"/>
            <a:ext cx="31717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18 + 17 = 35 (ôtô)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1979712" y="5301952"/>
            <a:ext cx="49017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 tô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bến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 còn lại là :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436911" y="5759152"/>
            <a:ext cx="39406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45 – 35 = 10 (ôtô) 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3046512" y="6218148"/>
            <a:ext cx="35561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 : 10 xe ôtô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505200" y="2153816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D0"/>
                </a:solidFill>
                <a:latin typeface="Times New Roman" pitchFamily="18" charset="0"/>
                <a:cs typeface="Times New Roman" pitchFamily="18" charset="0"/>
              </a:rPr>
              <a:t>17 ôtô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5029200" y="230621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D0"/>
                </a:solidFill>
                <a:latin typeface="Times New Roman" pitchFamily="18" charset="0"/>
                <a:cs typeface="Times New Roman" pitchFamily="18" charset="0"/>
              </a:rPr>
              <a:t>? ôtô</a:t>
            </a:r>
          </a:p>
        </p:txBody>
      </p:sp>
      <p:sp>
        <p:nvSpPr>
          <p:cNvPr id="16413" name="AutoShape 29"/>
          <p:cNvSpPr>
            <a:spLocks/>
          </p:cNvSpPr>
          <p:nvPr/>
        </p:nvSpPr>
        <p:spPr bwMode="auto">
          <a:xfrm rot="5400000">
            <a:off x="3409950" y="1258466"/>
            <a:ext cx="342900" cy="4114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971800" y="3525416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D0"/>
                </a:solidFill>
                <a:latin typeface="Times New Roman" pitchFamily="18" charset="0"/>
                <a:cs typeface="Times New Roman" pitchFamily="18" charset="0"/>
              </a:rPr>
              <a:t>45 ô tô</a:t>
            </a:r>
          </a:p>
        </p:txBody>
      </p:sp>
      <p:sp>
        <p:nvSpPr>
          <p:cNvPr id="16416" name="AutoShape 32"/>
          <p:cNvSpPr>
            <a:spLocks/>
          </p:cNvSpPr>
          <p:nvPr/>
        </p:nvSpPr>
        <p:spPr bwMode="auto">
          <a:xfrm rot="-5400000">
            <a:off x="2400300" y="1887116"/>
            <a:ext cx="228600" cy="1676400"/>
          </a:xfrm>
          <a:prstGeom prst="rightBrace">
            <a:avLst>
              <a:gd name="adj1" fmla="val 611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AutoShape 33"/>
          <p:cNvSpPr>
            <a:spLocks/>
          </p:cNvSpPr>
          <p:nvPr/>
        </p:nvSpPr>
        <p:spPr bwMode="auto">
          <a:xfrm rot="-5400000">
            <a:off x="4038600" y="2001416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59296" y="209154"/>
            <a:ext cx="824440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 trang 52:</a:t>
            </a:r>
            <a:r>
              <a:rPr lang="en-US" alt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 bến xe có 45 ôtô. Lúc đầu có 18 ôtô rời bến, sau đó thêm 17 ôtô nữa rời bến. Hỏi bến xe đó còn lại bao nhiêu ôtô? 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2843808" y="620688"/>
            <a:ext cx="317599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300192" y="620688"/>
            <a:ext cx="2088232" cy="11088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9168" y="1052736"/>
            <a:ext cx="6651104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9168" y="1484784"/>
            <a:ext cx="40123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9168" y="1556792"/>
            <a:ext cx="406263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239000" y="1112961"/>
            <a:ext cx="114942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239000" y="1196752"/>
            <a:ext cx="114942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1944216" y="4217018"/>
            <a:ext cx="7884368" cy="2524350"/>
            <a:chOff x="1259632" y="4191000"/>
            <a:chExt cx="7884368" cy="2164310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1259632" y="4191000"/>
              <a:ext cx="0" cy="2164310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259632" y="6355310"/>
              <a:ext cx="7884368" cy="0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904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5" dur="8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6" dur="8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80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80"/>
                            </p:stCondLst>
                            <p:childTnLst>
                              <p:par>
                                <p:cTn id="1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  <p:bldP spid="16395" grpId="0" animBg="1"/>
      <p:bldP spid="16396" grpId="0" animBg="1"/>
      <p:bldP spid="16397" grpId="0" animBg="1"/>
      <p:bldP spid="16400" grpId="0" animBg="1"/>
      <p:bldP spid="16401" grpId="0" animBg="1"/>
      <p:bldP spid="16402" grpId="0"/>
      <p:bldP spid="16405" grpId="0"/>
      <p:bldP spid="16406" grpId="0"/>
      <p:bldP spid="16407" grpId="0"/>
      <p:bldP spid="16408" grpId="0"/>
      <p:bldP spid="16409" grpId="0"/>
      <p:bldP spid="16410" grpId="0"/>
      <p:bldP spid="16411" grpId="0"/>
      <p:bldP spid="16412" grpId="0"/>
      <p:bldP spid="16413" grpId="0" animBg="1"/>
      <p:bldP spid="16414" grpId="0"/>
      <p:bldP spid="16416" grpId="0" animBg="1"/>
      <p:bldP spid="164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WordArt 3"/>
          <p:cNvSpPr>
            <a:spLocks noChangeArrowheads="1" noChangeShapeType="1" noTextEdit="1"/>
          </p:cNvSpPr>
          <p:nvPr/>
        </p:nvSpPr>
        <p:spPr bwMode="auto">
          <a:xfrm>
            <a:off x="3851920" y="2600908"/>
            <a:ext cx="4356348" cy="1656184"/>
          </a:xfrm>
          <a:prstGeom prst="rect">
            <a:avLst/>
          </a:prstGeom>
          <a:noFill/>
        </p:spPr>
        <p:txBody>
          <a:bodyPr wrap="none" fromWordArt="1">
            <a:prstTxWarp prst="textChevron">
              <a:avLst/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 - Dặn dò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54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98833" y="-345531"/>
            <a:ext cx="8945167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25000"/>
              </a:lnSpc>
            </a:pP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5000"/>
              </a:lnSpc>
            </a:pPr>
            <a:r>
              <a:rPr lang="en-US" sz="28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toán 1</a:t>
            </a:r>
            <a:r>
              <a:rPr lang="en-US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lnSpc>
                <a:spcPct val="125000"/>
              </a:lnSpc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 có 3 cái kèn, hàng dưới có nhiều hơn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 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</a:p>
          <a:p>
            <a:pPr marL="342900" indent="-342900">
              <a:lnSpc>
                <a:spcPct val="125000"/>
              </a:lnSpc>
            </a:pP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kèn. Hỏi: 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kèn?</a:t>
            </a:r>
            <a:endParaRPr lang="en-US" sz="2800" b="1" i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5000"/>
              </a:lnSpc>
            </a:pP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b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Cả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kèn?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2696444" y="4097058"/>
            <a:ext cx="1374775" cy="762000"/>
            <a:chOff x="1630" y="2400"/>
            <a:chExt cx="914" cy="528"/>
          </a:xfrm>
        </p:grpSpPr>
        <p:pic>
          <p:nvPicPr>
            <p:cNvPr id="12303" name="Picture 15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3" y="2400"/>
              <a:ext cx="43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6" name="Picture 18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0" y="2448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0" name="Group 32"/>
          <p:cNvGrpSpPr>
            <a:grpSpLocks/>
          </p:cNvGrpSpPr>
          <p:nvPr/>
        </p:nvGrpSpPr>
        <p:grpSpPr bwMode="auto">
          <a:xfrm>
            <a:off x="264897" y="3293876"/>
            <a:ext cx="2076450" cy="685800"/>
            <a:chOff x="192" y="1632"/>
            <a:chExt cx="1308" cy="480"/>
          </a:xfrm>
        </p:grpSpPr>
        <p:pic>
          <p:nvPicPr>
            <p:cNvPr id="12297" name="Picture 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" y="1632"/>
              <a:ext cx="4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00" name="Picture 1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632"/>
              <a:ext cx="38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310" name="Picture 22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32"/>
              <a:ext cx="433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321" name="Group 33"/>
          <p:cNvGrpSpPr>
            <a:grpSpLocks/>
          </p:cNvGrpSpPr>
          <p:nvPr/>
        </p:nvGrpSpPr>
        <p:grpSpPr bwMode="auto">
          <a:xfrm>
            <a:off x="339006" y="4111770"/>
            <a:ext cx="2217738" cy="685800"/>
            <a:chOff x="192" y="2448"/>
            <a:chExt cx="1397" cy="528"/>
          </a:xfrm>
        </p:grpSpPr>
        <p:pic>
          <p:nvPicPr>
            <p:cNvPr id="12307" name="Picture 19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6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8" name="Picture 20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" y="2448"/>
              <a:ext cx="452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9" name="Picture 21" descr="music_clipart_trumpe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448"/>
              <a:ext cx="452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>
              <a:off x="19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192" y="2976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3" name="Line 25"/>
            <p:cNvSpPr>
              <a:spLocks noChangeShapeType="1"/>
            </p:cNvSpPr>
            <p:nvPr/>
          </p:nvSpPr>
          <p:spPr bwMode="auto">
            <a:xfrm>
              <a:off x="192" y="2448"/>
              <a:ext cx="13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14" name="Line 26"/>
            <p:cNvSpPr>
              <a:spLocks noChangeShapeType="1"/>
            </p:cNvSpPr>
            <p:nvPr/>
          </p:nvSpPr>
          <p:spPr bwMode="auto">
            <a:xfrm>
              <a:off x="1589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209800" y="7239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819400" y="754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33528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2286000" y="7391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2438400" y="7315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200400" y="746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981200" y="7467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2743200" y="7315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1219200" y="7543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4999907" y="270207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58" name="Text Box 70"/>
          <p:cNvSpPr txBox="1">
            <a:spLocks noChangeArrowheads="1"/>
          </p:cNvSpPr>
          <p:nvPr/>
        </p:nvSpPr>
        <p:spPr bwMode="auto">
          <a:xfrm>
            <a:off x="4491985" y="3434309"/>
            <a:ext cx="3721301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Hàng trên: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Hàng dưới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grpSp>
        <p:nvGrpSpPr>
          <p:cNvPr id="12359" name="Group 71"/>
          <p:cNvGrpSpPr>
            <a:grpSpLocks/>
          </p:cNvGrpSpPr>
          <p:nvPr/>
        </p:nvGrpSpPr>
        <p:grpSpPr bwMode="auto">
          <a:xfrm>
            <a:off x="6292560" y="3723236"/>
            <a:ext cx="1084263" cy="152400"/>
            <a:chOff x="1148" y="2688"/>
            <a:chExt cx="683" cy="96"/>
          </a:xfrm>
        </p:grpSpPr>
        <p:grpSp>
          <p:nvGrpSpPr>
            <p:cNvPr id="12360" name="Group 72"/>
            <p:cNvGrpSpPr>
              <a:grpSpLocks/>
            </p:cNvGrpSpPr>
            <p:nvPr/>
          </p:nvGrpSpPr>
          <p:grpSpPr bwMode="auto">
            <a:xfrm>
              <a:off x="1148" y="2688"/>
              <a:ext cx="228" cy="96"/>
              <a:chOff x="1008" y="2352"/>
              <a:chExt cx="240" cy="96"/>
            </a:xfrm>
          </p:grpSpPr>
          <p:sp>
            <p:nvSpPr>
              <p:cNvPr id="12361" name="Line 7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62" name="Line 7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63" name="Line 7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364" name="Line 76"/>
            <p:cNvSpPr>
              <a:spLocks noChangeShapeType="1"/>
            </p:cNvSpPr>
            <p:nvPr/>
          </p:nvSpPr>
          <p:spPr bwMode="auto">
            <a:xfrm>
              <a:off x="1376" y="2736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65" name="Line 77"/>
            <p:cNvSpPr>
              <a:spLocks noChangeShapeType="1"/>
            </p:cNvSpPr>
            <p:nvPr/>
          </p:nvSpPr>
          <p:spPr bwMode="auto">
            <a:xfrm>
              <a:off x="1603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66" name="Line 78"/>
            <p:cNvSpPr>
              <a:spLocks noChangeShapeType="1"/>
            </p:cNvSpPr>
            <p:nvPr/>
          </p:nvSpPr>
          <p:spPr bwMode="auto">
            <a:xfrm>
              <a:off x="1603" y="2736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67" name="Line 79"/>
            <p:cNvSpPr>
              <a:spLocks noChangeShapeType="1"/>
            </p:cNvSpPr>
            <p:nvPr/>
          </p:nvSpPr>
          <p:spPr bwMode="auto">
            <a:xfrm>
              <a:off x="1831" y="268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369" name="Group 81"/>
          <p:cNvGrpSpPr>
            <a:grpSpLocks/>
          </p:cNvGrpSpPr>
          <p:nvPr/>
        </p:nvGrpSpPr>
        <p:grpSpPr bwMode="auto">
          <a:xfrm>
            <a:off x="6292560" y="4519628"/>
            <a:ext cx="1806575" cy="152400"/>
            <a:chOff x="1148" y="3024"/>
            <a:chExt cx="1138" cy="96"/>
          </a:xfrm>
        </p:grpSpPr>
        <p:grpSp>
          <p:nvGrpSpPr>
            <p:cNvPr id="12370" name="Group 82"/>
            <p:cNvGrpSpPr>
              <a:grpSpLocks/>
            </p:cNvGrpSpPr>
            <p:nvPr/>
          </p:nvGrpSpPr>
          <p:grpSpPr bwMode="auto">
            <a:xfrm>
              <a:off x="1831" y="3024"/>
              <a:ext cx="227" cy="96"/>
              <a:chOff x="1008" y="2352"/>
              <a:chExt cx="240" cy="96"/>
            </a:xfrm>
          </p:grpSpPr>
          <p:sp>
            <p:nvSpPr>
              <p:cNvPr id="12371" name="Line 83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72" name="Line 8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73" name="Line 85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374" name="Line 86"/>
            <p:cNvSpPr>
              <a:spLocks noChangeShapeType="1"/>
            </p:cNvSpPr>
            <p:nvPr/>
          </p:nvSpPr>
          <p:spPr bwMode="auto">
            <a:xfrm>
              <a:off x="2058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75" name="Line 87"/>
            <p:cNvSpPr>
              <a:spLocks noChangeShapeType="1"/>
            </p:cNvSpPr>
            <p:nvPr/>
          </p:nvSpPr>
          <p:spPr bwMode="auto">
            <a:xfrm>
              <a:off x="2286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2376" name="Group 88"/>
            <p:cNvGrpSpPr>
              <a:grpSpLocks/>
            </p:cNvGrpSpPr>
            <p:nvPr/>
          </p:nvGrpSpPr>
          <p:grpSpPr bwMode="auto">
            <a:xfrm>
              <a:off x="1148" y="3024"/>
              <a:ext cx="228" cy="96"/>
              <a:chOff x="1008" y="2352"/>
              <a:chExt cx="240" cy="96"/>
            </a:xfrm>
          </p:grpSpPr>
          <p:sp>
            <p:nvSpPr>
              <p:cNvPr id="12377" name="Line 89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78" name="Line 90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79" name="Line 91"/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380" name="Line 92"/>
            <p:cNvSpPr>
              <a:spLocks noChangeShapeType="1"/>
            </p:cNvSpPr>
            <p:nvPr/>
          </p:nvSpPr>
          <p:spPr bwMode="auto">
            <a:xfrm>
              <a:off x="1376" y="3072"/>
              <a:ext cx="2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81" name="Line 93"/>
            <p:cNvSpPr>
              <a:spLocks noChangeShapeType="1"/>
            </p:cNvSpPr>
            <p:nvPr/>
          </p:nvSpPr>
          <p:spPr bwMode="auto">
            <a:xfrm>
              <a:off x="1603" y="302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82" name="Line 94"/>
            <p:cNvSpPr>
              <a:spLocks noChangeShapeType="1"/>
            </p:cNvSpPr>
            <p:nvPr/>
          </p:nvSpPr>
          <p:spPr bwMode="auto">
            <a:xfrm>
              <a:off x="1603" y="3072"/>
              <a:ext cx="2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383" name="Line 95"/>
          <p:cNvSpPr>
            <a:spLocks noChangeShapeType="1"/>
          </p:cNvSpPr>
          <p:nvPr/>
        </p:nvSpPr>
        <p:spPr bwMode="auto">
          <a:xfrm flipH="1">
            <a:off x="6289747" y="3788974"/>
            <a:ext cx="14190" cy="75982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85" name="Arc 97"/>
          <p:cNvSpPr>
            <a:spLocks/>
          </p:cNvSpPr>
          <p:nvPr/>
        </p:nvSpPr>
        <p:spPr bwMode="auto">
          <a:xfrm rot="-22713995">
            <a:off x="7443247" y="4392988"/>
            <a:ext cx="739775" cy="609600"/>
          </a:xfrm>
          <a:custGeom>
            <a:avLst/>
            <a:gdLst>
              <a:gd name="G0" fmla="+- 3426 0 0"/>
              <a:gd name="G1" fmla="+- 21600 0 0"/>
              <a:gd name="G2" fmla="+- 21600 0 0"/>
              <a:gd name="T0" fmla="*/ 0 w 20904"/>
              <a:gd name="T1" fmla="*/ 273 h 21600"/>
              <a:gd name="T2" fmla="*/ 20904 w 20904"/>
              <a:gd name="T3" fmla="*/ 8908 h 21600"/>
              <a:gd name="T4" fmla="*/ 3426 w 2090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0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</a:path>
              <a:path w="2090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10342" y="0"/>
                  <a:pt x="16840" y="3311"/>
                  <a:pt x="20903" y="8908"/>
                </a:cubicBezTo>
                <a:lnTo>
                  <a:pt x="342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7321967" y="4092745"/>
            <a:ext cx="10112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 kèn</a:t>
            </a:r>
          </a:p>
        </p:txBody>
      </p:sp>
      <p:sp>
        <p:nvSpPr>
          <p:cNvPr id="12387" name="Arc 99"/>
          <p:cNvSpPr>
            <a:spLocks/>
          </p:cNvSpPr>
          <p:nvPr/>
        </p:nvSpPr>
        <p:spPr bwMode="auto">
          <a:xfrm rot="12202991" flipH="1">
            <a:off x="6600105" y="3235420"/>
            <a:ext cx="1647825" cy="1905000"/>
          </a:xfrm>
          <a:custGeom>
            <a:avLst/>
            <a:gdLst>
              <a:gd name="G0" fmla="+- 668 0 0"/>
              <a:gd name="G1" fmla="+- 21600 0 0"/>
              <a:gd name="G2" fmla="+- 21600 0 0"/>
              <a:gd name="T0" fmla="*/ 0 w 17986"/>
              <a:gd name="T1" fmla="*/ 10 h 21600"/>
              <a:gd name="T2" fmla="*/ 17986 w 17986"/>
              <a:gd name="T3" fmla="*/ 8691 h 21600"/>
              <a:gd name="T4" fmla="*/ 668 w 1798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86" h="21600" fill="none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</a:path>
              <a:path w="17986" h="21600" stroke="0" extrusionOk="0">
                <a:moveTo>
                  <a:pt x="0" y="10"/>
                </a:moveTo>
                <a:cubicBezTo>
                  <a:pt x="222" y="3"/>
                  <a:pt x="445" y="-1"/>
                  <a:pt x="668" y="0"/>
                </a:cubicBezTo>
                <a:cubicBezTo>
                  <a:pt x="7489" y="0"/>
                  <a:pt x="13909" y="3221"/>
                  <a:pt x="17986" y="8690"/>
                </a:cubicBezTo>
                <a:lnTo>
                  <a:pt x="66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6831878" y="5028023"/>
            <a:ext cx="1155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kèn</a:t>
            </a:r>
          </a:p>
        </p:txBody>
      </p:sp>
      <p:sp>
        <p:nvSpPr>
          <p:cNvPr id="12389" name="Text Box 101"/>
          <p:cNvSpPr txBox="1">
            <a:spLocks noChangeArrowheads="1"/>
          </p:cNvSpPr>
          <p:nvPr/>
        </p:nvSpPr>
        <p:spPr bwMode="auto">
          <a:xfrm>
            <a:off x="8283502" y="3959320"/>
            <a:ext cx="1100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kèn</a:t>
            </a:r>
          </a:p>
        </p:txBody>
      </p:sp>
      <p:sp>
        <p:nvSpPr>
          <p:cNvPr id="12390" name="AutoShape 102"/>
          <p:cNvSpPr>
            <a:spLocks/>
          </p:cNvSpPr>
          <p:nvPr/>
        </p:nvSpPr>
        <p:spPr bwMode="auto">
          <a:xfrm>
            <a:off x="8213286" y="3723235"/>
            <a:ext cx="133805" cy="936125"/>
          </a:xfrm>
          <a:prstGeom prst="rightBrace">
            <a:avLst>
              <a:gd name="adj1" fmla="val 9142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 flipH="1">
            <a:off x="7374007" y="3788974"/>
            <a:ext cx="14191" cy="79793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6451470" y="3410292"/>
            <a:ext cx="8683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 kèn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6009351" y="2718671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</p:spTree>
    <p:extLst>
      <p:ext uri="{BB962C8B-B14F-4D97-AF65-F5344CB8AC3E}">
        <p14:creationId xmlns:p14="http://schemas.microsoft.com/office/powerpoint/2010/main" val="102871910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20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3" grpId="0" animBg="1"/>
      <p:bldP spid="12385" grpId="0" animBg="1"/>
      <p:bldP spid="12386" grpId="0"/>
      <p:bldP spid="12387" grpId="0" animBg="1"/>
      <p:bldP spid="12388" grpId="0"/>
      <p:bldP spid="12389" grpId="0"/>
      <p:bldP spid="12390" grpId="0" animBg="1"/>
      <p:bldP spid="12394" grpId="0" animBg="1"/>
      <p:bldP spid="12395" grpId="0"/>
      <p:bldP spid="123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xmlns="" id="{95EDFC6A-537B-4969-8F09-5743291770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3124200" y="6788398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E22CC8-A73C-45A4-B21D-87B5B2C2B434}" type="slidenum">
              <a:rPr lang="en-US" altLang="en-US">
                <a:solidFill>
                  <a:srgbClr val="FFFFFF"/>
                </a:solidFill>
              </a:rPr>
              <a:pPr/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xmlns="" id="{556743C4-1DAE-420D-AA3F-EF81A169C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3362" y="980728"/>
            <a:ext cx="90452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>
                <a:solidFill>
                  <a:schemeClr val="bg1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Muốn giải bài toán bằng hai phép tính ta làm theo các bước: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xmlns="" id="{03173AB7-BD0D-45C6-8B84-772E9AC09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48" y="2276872"/>
            <a:ext cx="9045252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Bước 1: </a:t>
            </a:r>
            <a:r>
              <a:rPr lang="en-US" altLang="en-US" sz="2800" b="1">
                <a:latin typeface="Times New Roman" panose="02020603050405020304" pitchFamily="18" charset="0"/>
              </a:rPr>
              <a:t>Đọc kĩ đề bài, xác định yêu cầu đề bài.</a:t>
            </a:r>
          </a:p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Bước 2: </a:t>
            </a:r>
            <a:r>
              <a:rPr lang="en-US" altLang="en-US" sz="2800" b="1">
                <a:latin typeface="Times New Roman" panose="02020603050405020304" pitchFamily="18" charset="0"/>
              </a:rPr>
              <a:t>Phân tích đề và tìm ra mối liên hệ giữa các đại lượng.</a:t>
            </a:r>
          </a:p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Bước 3: </a:t>
            </a:r>
            <a:r>
              <a:rPr lang="en-US" altLang="en-US" sz="2800" b="1">
                <a:latin typeface="Times New Roman" panose="02020603050405020304" pitchFamily="18" charset="0"/>
              </a:rPr>
              <a:t>Thực hiện phép tính tìm giá trị theo yêu cầu của đề bài.</a:t>
            </a:r>
          </a:p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</a:rPr>
              <a:t>Bước 4: </a:t>
            </a:r>
            <a:r>
              <a:rPr lang="en-US" altLang="en-US" sz="2800" b="1">
                <a:latin typeface="Times New Roman" panose="02020603050405020304" pitchFamily="18" charset="0"/>
              </a:rPr>
              <a:t>Trình bày bài giải và kiểm tra lại.</a:t>
            </a:r>
          </a:p>
          <a:p>
            <a:pPr algn="just" eaLnBrk="1" hangingPunct="1"/>
            <a:endParaRPr lang="en-US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09600" y="3200400"/>
            <a:ext cx="830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283968" y="2480147"/>
            <a:ext cx="4761619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i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="1" i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iải</a:t>
            </a:r>
            <a:endParaRPr lang="en-US" sz="28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600"/>
              </a:spcBef>
              <a:buAutoNum type="alphaLcPeriod"/>
            </a:pP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cái kèn </a:t>
            </a: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ở hàng dưới là:</a:t>
            </a:r>
          </a:p>
          <a:p>
            <a:pPr>
              <a:spcBef>
                <a:spcPts val="600"/>
              </a:spcBef>
            </a:pP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+ 2 = 5 (cái)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cái kèn </a:t>
            </a: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ở cả hai hàng là:</a:t>
            </a:r>
          </a:p>
          <a:p>
            <a:pPr>
              <a:spcBef>
                <a:spcPts val="600"/>
              </a:spcBef>
            </a:pP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+ 5 = 8 (</a:t>
            </a: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)        </a:t>
            </a:r>
          </a:p>
          <a:p>
            <a:pPr>
              <a:spcBef>
                <a:spcPts val="600"/>
              </a:spcBef>
            </a:pP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      Đáp </a:t>
            </a:r>
            <a:r>
              <a:rPr lang="en-US" sz="2800" b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277" name="Group 109"/>
          <p:cNvGrpSpPr>
            <a:grpSpLocks/>
          </p:cNvGrpSpPr>
          <p:nvPr/>
        </p:nvGrpSpPr>
        <p:grpSpPr bwMode="auto">
          <a:xfrm>
            <a:off x="-26816" y="2394917"/>
            <a:ext cx="4705350" cy="2584451"/>
            <a:chOff x="91" y="1937"/>
            <a:chExt cx="2964" cy="1628"/>
          </a:xfrm>
        </p:grpSpPr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192" y="2016"/>
              <a:ext cx="17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91" y="1937"/>
              <a:ext cx="2235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400" b="1" i="1" dirty="0">
                  <a:latin typeface="Times New Roman" pitchFamily="18" charset="0"/>
                  <a:cs typeface="Times New Roman" pitchFamily="18" charset="0"/>
                </a:rPr>
                <a:t>Tóm tắt</a:t>
              </a:r>
            </a:p>
            <a:p>
              <a:pPr>
                <a:spcBef>
                  <a:spcPct val="50000"/>
                </a:spcBef>
              </a:pP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Hàng trên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  <a:p>
              <a:pPr>
                <a:spcBef>
                  <a:spcPct val="50000"/>
                </a:spcBef>
              </a:pP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Hàng dưới</a:t>
              </a:r>
              <a:r>
                <a:rPr lang="en-US" sz="2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  </a:t>
              </a:r>
            </a:p>
          </p:txBody>
        </p:sp>
        <p:grpSp>
          <p:nvGrpSpPr>
            <p:cNvPr id="7256" name="Group 88"/>
            <p:cNvGrpSpPr>
              <a:grpSpLocks/>
            </p:cNvGrpSpPr>
            <p:nvPr/>
          </p:nvGrpSpPr>
          <p:grpSpPr bwMode="auto">
            <a:xfrm>
              <a:off x="1148" y="2688"/>
              <a:ext cx="683" cy="96"/>
              <a:chOff x="1148" y="2688"/>
              <a:chExt cx="683" cy="96"/>
            </a:xfrm>
          </p:grpSpPr>
          <p:grpSp>
            <p:nvGrpSpPr>
              <p:cNvPr id="7195" name="Group 27"/>
              <p:cNvGrpSpPr>
                <a:grpSpLocks/>
              </p:cNvGrpSpPr>
              <p:nvPr/>
            </p:nvGrpSpPr>
            <p:grpSpPr bwMode="auto">
              <a:xfrm>
                <a:off x="1148" y="2688"/>
                <a:ext cx="228" cy="96"/>
                <a:chOff x="1008" y="2352"/>
                <a:chExt cx="240" cy="96"/>
              </a:xfrm>
            </p:grpSpPr>
            <p:sp>
              <p:nvSpPr>
                <p:cNvPr id="7191" name="Line 2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2" name="Line 2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7197" name="Line 29"/>
              <p:cNvSpPr>
                <a:spLocks noChangeShapeType="1"/>
              </p:cNvSpPr>
              <p:nvPr/>
            </p:nvSpPr>
            <p:spPr bwMode="auto">
              <a:xfrm>
                <a:off x="1376" y="2736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99" name="Line 31"/>
              <p:cNvSpPr>
                <a:spLocks noChangeShapeType="1"/>
              </p:cNvSpPr>
              <p:nvPr/>
            </p:nvSpPr>
            <p:spPr bwMode="auto">
              <a:xfrm>
                <a:off x="1603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07" name="Line 39"/>
              <p:cNvSpPr>
                <a:spLocks noChangeShapeType="1"/>
              </p:cNvSpPr>
              <p:nvPr/>
            </p:nvSpPr>
            <p:spPr bwMode="auto">
              <a:xfrm>
                <a:off x="1603" y="2736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09" name="Line 41"/>
              <p:cNvSpPr>
                <a:spLocks noChangeShapeType="1"/>
              </p:cNvSpPr>
              <p:nvPr/>
            </p:nvSpPr>
            <p:spPr bwMode="auto">
              <a:xfrm>
                <a:off x="1831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46" name="Text Box 78"/>
            <p:cNvSpPr txBox="1">
              <a:spLocks noChangeArrowheads="1"/>
            </p:cNvSpPr>
            <p:nvPr/>
          </p:nvSpPr>
          <p:spPr bwMode="auto">
            <a:xfrm>
              <a:off x="1193" y="2451"/>
              <a:ext cx="54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3 kèn</a:t>
              </a:r>
            </a:p>
          </p:txBody>
        </p:sp>
        <p:sp>
          <p:nvSpPr>
            <p:cNvPr id="7247" name="Line 79"/>
            <p:cNvSpPr>
              <a:spLocks noChangeShapeType="1"/>
            </p:cNvSpPr>
            <p:nvPr/>
          </p:nvSpPr>
          <p:spPr bwMode="auto">
            <a:xfrm>
              <a:off x="1831" y="27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276" name="Group 108"/>
            <p:cNvGrpSpPr>
              <a:grpSpLocks/>
            </p:cNvGrpSpPr>
            <p:nvPr/>
          </p:nvGrpSpPr>
          <p:grpSpPr bwMode="auto">
            <a:xfrm>
              <a:off x="1148" y="3024"/>
              <a:ext cx="1138" cy="96"/>
              <a:chOff x="1148" y="3024"/>
              <a:chExt cx="1138" cy="96"/>
            </a:xfrm>
          </p:grpSpPr>
          <p:grpSp>
            <p:nvGrpSpPr>
              <p:cNvPr id="7210" name="Group 42"/>
              <p:cNvGrpSpPr>
                <a:grpSpLocks/>
              </p:cNvGrpSpPr>
              <p:nvPr/>
            </p:nvGrpSpPr>
            <p:grpSpPr bwMode="auto">
              <a:xfrm>
                <a:off x="1831" y="3024"/>
                <a:ext cx="227" cy="96"/>
                <a:chOff x="1008" y="2352"/>
                <a:chExt cx="240" cy="96"/>
              </a:xfrm>
            </p:grpSpPr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7215" name="Line 47"/>
              <p:cNvSpPr>
                <a:spLocks noChangeShapeType="1"/>
              </p:cNvSpPr>
              <p:nvPr/>
            </p:nvSpPr>
            <p:spPr bwMode="auto">
              <a:xfrm>
                <a:off x="2058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17" name="Line 49"/>
              <p:cNvSpPr>
                <a:spLocks noChangeShapeType="1"/>
              </p:cNvSpPr>
              <p:nvPr/>
            </p:nvSpPr>
            <p:spPr bwMode="auto">
              <a:xfrm>
                <a:off x="2286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234" name="Group 66"/>
              <p:cNvGrpSpPr>
                <a:grpSpLocks/>
              </p:cNvGrpSpPr>
              <p:nvPr/>
            </p:nvGrpSpPr>
            <p:grpSpPr bwMode="auto">
              <a:xfrm>
                <a:off x="1148" y="3024"/>
                <a:ext cx="228" cy="96"/>
                <a:chOff x="1008" y="2352"/>
                <a:chExt cx="240" cy="96"/>
              </a:xfrm>
            </p:grpSpPr>
            <p:sp>
              <p:nvSpPr>
                <p:cNvPr id="7235" name="Line 67"/>
                <p:cNvSpPr>
                  <a:spLocks noChangeShapeType="1"/>
                </p:cNvSpPr>
                <p:nvPr/>
              </p:nvSpPr>
              <p:spPr bwMode="auto">
                <a:xfrm>
                  <a:off x="1008" y="2400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6" name="Line 68"/>
                <p:cNvSpPr>
                  <a:spLocks noChangeShapeType="1"/>
                </p:cNvSpPr>
                <p:nvPr/>
              </p:nvSpPr>
              <p:spPr bwMode="auto">
                <a:xfrm>
                  <a:off x="100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7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235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7238" name="Line 70"/>
              <p:cNvSpPr>
                <a:spLocks noChangeShapeType="1"/>
              </p:cNvSpPr>
              <p:nvPr/>
            </p:nvSpPr>
            <p:spPr bwMode="auto">
              <a:xfrm>
                <a:off x="1376" y="3072"/>
                <a:ext cx="2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40" name="Line 72"/>
              <p:cNvSpPr>
                <a:spLocks noChangeShapeType="1"/>
              </p:cNvSpPr>
              <p:nvPr/>
            </p:nvSpPr>
            <p:spPr bwMode="auto">
              <a:xfrm>
                <a:off x="1603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42" name="Line 74"/>
              <p:cNvSpPr>
                <a:spLocks noChangeShapeType="1"/>
              </p:cNvSpPr>
              <p:nvPr/>
            </p:nvSpPr>
            <p:spPr bwMode="auto">
              <a:xfrm>
                <a:off x="1603" y="3072"/>
                <a:ext cx="2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48" name="Arc 80"/>
            <p:cNvSpPr>
              <a:spLocks/>
            </p:cNvSpPr>
            <p:nvPr/>
          </p:nvSpPr>
          <p:spPr bwMode="auto">
            <a:xfrm rot="-22713995">
              <a:off x="1872" y="2979"/>
              <a:ext cx="466" cy="384"/>
            </a:xfrm>
            <a:custGeom>
              <a:avLst/>
              <a:gdLst>
                <a:gd name="G0" fmla="+- 3426 0 0"/>
                <a:gd name="G1" fmla="+- 21600 0 0"/>
                <a:gd name="G2" fmla="+- 21600 0 0"/>
                <a:gd name="T0" fmla="*/ 0 w 20904"/>
                <a:gd name="T1" fmla="*/ 273 h 21600"/>
                <a:gd name="T2" fmla="*/ 20904 w 20904"/>
                <a:gd name="T3" fmla="*/ 8908 h 21600"/>
                <a:gd name="T4" fmla="*/ 3426 w 2090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04" h="21600" fill="none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</a:path>
                <a:path w="20904" h="21600" stroke="0" extrusionOk="0">
                  <a:moveTo>
                    <a:pt x="0" y="273"/>
                  </a:moveTo>
                  <a:cubicBezTo>
                    <a:pt x="1132" y="91"/>
                    <a:pt x="2278" y="-1"/>
                    <a:pt x="3426" y="0"/>
                  </a:cubicBezTo>
                  <a:cubicBezTo>
                    <a:pt x="10342" y="0"/>
                    <a:pt x="16840" y="3311"/>
                    <a:pt x="20903" y="8908"/>
                  </a:cubicBezTo>
                  <a:lnTo>
                    <a:pt x="342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49" name="Text Box 81"/>
            <p:cNvSpPr txBox="1">
              <a:spLocks noChangeArrowheads="1"/>
            </p:cNvSpPr>
            <p:nvPr/>
          </p:nvSpPr>
          <p:spPr bwMode="auto">
            <a:xfrm>
              <a:off x="1801" y="2814"/>
              <a:ext cx="6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2 kèn</a:t>
              </a:r>
            </a:p>
          </p:txBody>
        </p:sp>
        <p:sp>
          <p:nvSpPr>
            <p:cNvPr id="7250" name="Arc 82"/>
            <p:cNvSpPr>
              <a:spLocks/>
            </p:cNvSpPr>
            <p:nvPr/>
          </p:nvSpPr>
          <p:spPr bwMode="auto">
            <a:xfrm rot="12202991" flipH="1">
              <a:off x="1344" y="2160"/>
              <a:ext cx="1038" cy="1200"/>
            </a:xfrm>
            <a:custGeom>
              <a:avLst/>
              <a:gdLst>
                <a:gd name="G0" fmla="+- 668 0 0"/>
                <a:gd name="G1" fmla="+- 21600 0 0"/>
                <a:gd name="G2" fmla="+- 21600 0 0"/>
                <a:gd name="T0" fmla="*/ 0 w 17986"/>
                <a:gd name="T1" fmla="*/ 10 h 21600"/>
                <a:gd name="T2" fmla="*/ 17986 w 17986"/>
                <a:gd name="T3" fmla="*/ 8691 h 21600"/>
                <a:gd name="T4" fmla="*/ 668 w 179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86" h="21600" fill="none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</a:path>
                <a:path w="17986" h="21600" stroke="0" extrusionOk="0">
                  <a:moveTo>
                    <a:pt x="0" y="10"/>
                  </a:moveTo>
                  <a:cubicBezTo>
                    <a:pt x="222" y="3"/>
                    <a:pt x="445" y="-1"/>
                    <a:pt x="668" y="0"/>
                  </a:cubicBezTo>
                  <a:cubicBezTo>
                    <a:pt x="7489" y="0"/>
                    <a:pt x="13909" y="3221"/>
                    <a:pt x="17986" y="8690"/>
                  </a:cubicBezTo>
                  <a:lnTo>
                    <a:pt x="66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51" name="Text Box 83"/>
            <p:cNvSpPr txBox="1">
              <a:spLocks noChangeArrowheads="1"/>
            </p:cNvSpPr>
            <p:nvPr/>
          </p:nvSpPr>
          <p:spPr bwMode="auto">
            <a:xfrm>
              <a:off x="1390" y="3274"/>
              <a:ext cx="72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 kèn</a:t>
              </a:r>
            </a:p>
          </p:txBody>
        </p:sp>
        <p:sp>
          <p:nvSpPr>
            <p:cNvPr id="7252" name="AutoShape 84"/>
            <p:cNvSpPr>
              <a:spLocks/>
            </p:cNvSpPr>
            <p:nvPr/>
          </p:nvSpPr>
          <p:spPr bwMode="auto">
            <a:xfrm>
              <a:off x="2304" y="2640"/>
              <a:ext cx="91" cy="480"/>
            </a:xfrm>
            <a:prstGeom prst="rightBrace">
              <a:avLst>
                <a:gd name="adj1" fmla="val 439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53" name="Text Box 85"/>
            <p:cNvSpPr txBox="1">
              <a:spLocks noChangeArrowheads="1"/>
            </p:cNvSpPr>
            <p:nvPr/>
          </p:nvSpPr>
          <p:spPr bwMode="auto">
            <a:xfrm>
              <a:off x="2362" y="2750"/>
              <a:ext cx="6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 kèn</a:t>
              </a:r>
            </a:p>
          </p:txBody>
        </p:sp>
        <p:sp>
          <p:nvSpPr>
            <p:cNvPr id="7258" name="Line 90"/>
            <p:cNvSpPr>
              <a:spLocks noChangeShapeType="1"/>
            </p:cNvSpPr>
            <p:nvPr/>
          </p:nvSpPr>
          <p:spPr bwMode="auto">
            <a:xfrm>
              <a:off x="1152" y="273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262" name="Text Box 94"/>
          <p:cNvSpPr txBox="1">
            <a:spLocks noChangeArrowheads="1"/>
          </p:cNvSpPr>
          <p:nvPr/>
        </p:nvSpPr>
        <p:spPr bwMode="auto">
          <a:xfrm>
            <a:off x="12954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1828800" y="74676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066800" y="196849"/>
            <a:ext cx="800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355976" y="2394389"/>
            <a:ext cx="27163" cy="37570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444208" y="5013176"/>
            <a:ext cx="194421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5 cái kèn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11">
            <a:extLst>
              <a:ext uri="{FF2B5EF4-FFF2-40B4-BE49-F238E27FC236}">
                <a16:creationId xmlns:a16="http://schemas.microsoft.com/office/drawing/2014/main" xmlns="" id="{9F8DD02C-CFF1-4EAD-9B45-A87B658E9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00" y="51624"/>
            <a:ext cx="9040637" cy="299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toán </a:t>
            </a:r>
            <a:r>
              <a:rPr lang="en-US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Hàng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 có 3 cái kèn, hàng dưới có nhiều 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hơn 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hàng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 2 cái kèn.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Hàng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 có mấy 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 </a:t>
            </a:r>
            <a:r>
              <a:rPr lang="en-US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kèn?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	  b. Cả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kèn?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11FF86FA-4AA2-4B44-A6A3-41FF48DF4B2D}"/>
              </a:ext>
            </a:extLst>
          </p:cNvPr>
          <p:cNvCxnSpPr>
            <a:cxnSpLocks/>
          </p:cNvCxnSpPr>
          <p:nvPr/>
        </p:nvCxnSpPr>
        <p:spPr>
          <a:xfrm>
            <a:off x="5505298" y="548680"/>
            <a:ext cx="2811118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C5E260F9-9CB0-4A99-97C0-CE79BF6805DB}"/>
              </a:ext>
            </a:extLst>
          </p:cNvPr>
          <p:cNvCxnSpPr>
            <a:cxnSpLocks/>
          </p:cNvCxnSpPr>
          <p:nvPr/>
        </p:nvCxnSpPr>
        <p:spPr>
          <a:xfrm>
            <a:off x="5315606" y="1052736"/>
            <a:ext cx="314482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B3EDA694-A2F7-48CC-B699-9BBF8C7E39F6}"/>
              </a:ext>
            </a:extLst>
          </p:cNvPr>
          <p:cNvCxnSpPr>
            <a:cxnSpLocks/>
          </p:cNvCxnSpPr>
          <p:nvPr/>
        </p:nvCxnSpPr>
        <p:spPr>
          <a:xfrm>
            <a:off x="2013121" y="548680"/>
            <a:ext cx="3302485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819CB780-A9F0-4E6A-A204-C89F3A83C527}"/>
              </a:ext>
            </a:extLst>
          </p:cNvPr>
          <p:cNvCxnSpPr>
            <a:cxnSpLocks/>
          </p:cNvCxnSpPr>
          <p:nvPr/>
        </p:nvCxnSpPr>
        <p:spPr>
          <a:xfrm>
            <a:off x="133522" y="1412776"/>
            <a:ext cx="480530" cy="0"/>
          </a:xfrm>
          <a:prstGeom prst="line">
            <a:avLst/>
          </a:prstGeom>
          <a:ln>
            <a:noFill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11FF86FA-4AA2-4B44-A6A3-41FF48DF4B2D}"/>
              </a:ext>
            </a:extLst>
          </p:cNvPr>
          <p:cNvCxnSpPr>
            <a:cxnSpLocks/>
          </p:cNvCxnSpPr>
          <p:nvPr/>
        </p:nvCxnSpPr>
        <p:spPr>
          <a:xfrm>
            <a:off x="547707" y="1052736"/>
            <a:ext cx="3372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C5E260F9-9CB0-4A99-97C0-CE79BF6805DB}"/>
              </a:ext>
            </a:extLst>
          </p:cNvPr>
          <p:cNvCxnSpPr>
            <a:cxnSpLocks/>
          </p:cNvCxnSpPr>
          <p:nvPr/>
        </p:nvCxnSpPr>
        <p:spPr>
          <a:xfrm>
            <a:off x="5364088" y="1124744"/>
            <a:ext cx="314482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C5E260F9-9CB0-4A99-97C0-CE79BF6805DB}"/>
              </a:ext>
            </a:extLst>
          </p:cNvPr>
          <p:cNvCxnSpPr>
            <a:cxnSpLocks/>
          </p:cNvCxnSpPr>
          <p:nvPr/>
        </p:nvCxnSpPr>
        <p:spPr>
          <a:xfrm>
            <a:off x="5220072" y="1700808"/>
            <a:ext cx="3400783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C5E260F9-9CB0-4A99-97C0-CE79BF6805DB}"/>
              </a:ext>
            </a:extLst>
          </p:cNvPr>
          <p:cNvCxnSpPr>
            <a:cxnSpLocks/>
          </p:cNvCxnSpPr>
          <p:nvPr/>
        </p:nvCxnSpPr>
        <p:spPr>
          <a:xfrm>
            <a:off x="5206879" y="1628800"/>
            <a:ext cx="3413976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516216" y="5589240"/>
            <a:ext cx="194421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 kèn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09035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" grpId="0"/>
      <p:bldP spid="2" grpId="0"/>
      <p:bldP spid="5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44796" y="44624"/>
            <a:ext cx="869169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toán 2: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Bể thứ nhất có 4 con cá, bể thứ hai có nhiều hơn 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bể  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 3 con cá. Hỏi cả hai bể có bao nhiêu 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cá?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47549" y="2204532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5496" y="2996952"/>
            <a:ext cx="19034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Bể thứ nhất: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6722" y="3696840"/>
            <a:ext cx="1676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Bể thứ hai:</a:t>
            </a:r>
          </a:p>
        </p:txBody>
      </p:sp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1916456" y="3950665"/>
            <a:ext cx="1828800" cy="152400"/>
            <a:chOff x="1200" y="2928"/>
            <a:chExt cx="1152" cy="96"/>
          </a:xfrm>
        </p:grpSpPr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77" name="Line 21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78" name="Line 22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79" name="Line 23"/>
            <p:cNvSpPr>
              <a:spLocks noChangeShapeType="1"/>
            </p:cNvSpPr>
            <p:nvPr/>
          </p:nvSpPr>
          <p:spPr bwMode="auto">
            <a:xfrm>
              <a:off x="235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80" name="Line 24"/>
            <p:cNvSpPr>
              <a:spLocks noChangeShapeType="1"/>
            </p:cNvSpPr>
            <p:nvPr/>
          </p:nvSpPr>
          <p:spPr bwMode="auto">
            <a:xfrm>
              <a:off x="1872" y="29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1929282" y="3184523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2971942" y="322262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3" name="AutoShape 27"/>
          <p:cNvSpPr>
            <a:spLocks/>
          </p:cNvSpPr>
          <p:nvPr/>
        </p:nvSpPr>
        <p:spPr bwMode="auto">
          <a:xfrm rot="16200000">
            <a:off x="3249956" y="3439462"/>
            <a:ext cx="228600" cy="762000"/>
          </a:xfrm>
          <a:prstGeom prst="rightBrace">
            <a:avLst>
              <a:gd name="adj1" fmla="val 27778"/>
              <a:gd name="adj2" fmla="val 4999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2887063" y="3421624"/>
            <a:ext cx="10807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3 con cá</a:t>
            </a:r>
          </a:p>
        </p:txBody>
      </p:sp>
      <p:sp>
        <p:nvSpPr>
          <p:cNvPr id="19485" name="AutoShape 29"/>
          <p:cNvSpPr>
            <a:spLocks/>
          </p:cNvSpPr>
          <p:nvPr/>
        </p:nvSpPr>
        <p:spPr bwMode="auto">
          <a:xfrm>
            <a:off x="3920270" y="3070583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3909565" y="3429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?con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806828" y="2841623"/>
            <a:ext cx="152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4 con cá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5204965" y="2150679"/>
            <a:ext cx="4005190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Giải</a:t>
            </a:r>
            <a:endParaRPr lang="en-US" sz="28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8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 con cá 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ở bể thứ hai là: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4 + 3 = 7 (con)</a:t>
            </a:r>
          </a:p>
          <a:p>
            <a:pPr>
              <a:spcBef>
                <a:spcPts val="6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sz="28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con cá 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ở cả hai bể là: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4 + 7 = 11 (con)</a:t>
            </a: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Đáp số: 11 con cá</a:t>
            </a:r>
          </a:p>
        </p:txBody>
      </p:sp>
      <p:grpSp>
        <p:nvGrpSpPr>
          <p:cNvPr id="19496" name="Group 40"/>
          <p:cNvGrpSpPr>
            <a:grpSpLocks/>
          </p:cNvGrpSpPr>
          <p:nvPr/>
        </p:nvGrpSpPr>
        <p:grpSpPr bwMode="auto">
          <a:xfrm>
            <a:off x="1920834" y="3184523"/>
            <a:ext cx="1066800" cy="152400"/>
            <a:chOff x="1200" y="2928"/>
            <a:chExt cx="672" cy="96"/>
          </a:xfrm>
        </p:grpSpPr>
        <p:sp>
          <p:nvSpPr>
            <p:cNvPr id="19497" name="Line 41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98" name="Line 42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499" name="Line 43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1600200" y="7086600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057400" y="72390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2667000" y="73914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1295400" y="7162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2514600" y="7315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25908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6B8DC4F4-2A78-4F5B-895C-07630545FDBF}"/>
              </a:ext>
            </a:extLst>
          </p:cNvPr>
          <p:cNvCxnSpPr/>
          <p:nvPr/>
        </p:nvCxnSpPr>
        <p:spPr>
          <a:xfrm flipV="1">
            <a:off x="5109621" y="2091985"/>
            <a:ext cx="27163" cy="3757082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267744" y="620688"/>
            <a:ext cx="338437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606376"/>
            <a:ext cx="280831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5624" y="1268760"/>
            <a:ext cx="3858344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72000" y="1268760"/>
            <a:ext cx="38884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572000" y="1340768"/>
            <a:ext cx="38884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05640" y="1916832"/>
            <a:ext cx="78976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05640" y="1988840"/>
            <a:ext cx="78976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078201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1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9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9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9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9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9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75" grpId="0"/>
      <p:bldP spid="19481" grpId="0" animBg="1"/>
      <p:bldP spid="19482" grpId="0" animBg="1"/>
      <p:bldP spid="19483" grpId="0" animBg="1"/>
      <p:bldP spid="19484" grpId="0"/>
      <p:bldP spid="19485" grpId="0" animBg="1"/>
      <p:bldP spid="19486" grpId="0"/>
      <p:bldP spid="194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51520" y="260648"/>
            <a:ext cx="8382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1/tr50</a:t>
            </a:r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Anh có 15 tấm bưu ảnh, em có ít hơn anh 7 tấm bưu ảnh. Hỏi cả hai anh em có bao nhiêu tấm bưu ảnh ? </a:t>
            </a:r>
          </a:p>
        </p:txBody>
      </p:sp>
      <p:grpSp>
        <p:nvGrpSpPr>
          <p:cNvPr id="18511" name="Group 79"/>
          <p:cNvGrpSpPr>
            <a:grpSpLocks/>
          </p:cNvGrpSpPr>
          <p:nvPr/>
        </p:nvGrpSpPr>
        <p:grpSpPr bwMode="auto">
          <a:xfrm>
            <a:off x="13715" y="2098164"/>
            <a:ext cx="4400552" cy="2595563"/>
            <a:chOff x="-105" y="1665"/>
            <a:chExt cx="2772" cy="1635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-105" y="1823"/>
              <a:ext cx="1899" cy="14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80000"/>
                </a:lnSpc>
                <a:spcBef>
                  <a:spcPct val="50000"/>
                </a:spcBef>
              </a:pPr>
              <a:endPara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b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0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180000"/>
                </a:lnSpc>
                <a:spcBef>
                  <a:spcPct val="50000"/>
                </a:spcBef>
              </a:pPr>
              <a:r>
                <a:rPr lang="en-US" sz="2400" b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8460" name="Group 28"/>
            <p:cNvGrpSpPr>
              <a:grpSpLocks/>
            </p:cNvGrpSpPr>
            <p:nvPr/>
          </p:nvGrpSpPr>
          <p:grpSpPr bwMode="auto">
            <a:xfrm>
              <a:off x="564" y="3107"/>
              <a:ext cx="998" cy="104"/>
              <a:chOff x="1037" y="2435"/>
              <a:chExt cx="1059" cy="104"/>
            </a:xfrm>
          </p:grpSpPr>
          <p:sp>
            <p:nvSpPr>
              <p:cNvPr id="18438" name="Line 6"/>
              <p:cNvSpPr>
                <a:spLocks noChangeShapeType="1"/>
              </p:cNvSpPr>
              <p:nvPr/>
            </p:nvSpPr>
            <p:spPr bwMode="auto">
              <a:xfrm>
                <a:off x="1040" y="247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40" name="Line 8"/>
              <p:cNvSpPr>
                <a:spLocks noChangeShapeType="1"/>
              </p:cNvSpPr>
              <p:nvPr/>
            </p:nvSpPr>
            <p:spPr bwMode="auto">
              <a:xfrm flipH="1" flipV="1">
                <a:off x="1037" y="2435"/>
                <a:ext cx="0" cy="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41" name="Line 9"/>
              <p:cNvSpPr>
                <a:spLocks noChangeShapeType="1"/>
              </p:cNvSpPr>
              <p:nvPr/>
            </p:nvSpPr>
            <p:spPr bwMode="auto">
              <a:xfrm>
                <a:off x="2088" y="2443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8459" name="Group 27"/>
            <p:cNvGrpSpPr>
              <a:grpSpLocks/>
            </p:cNvGrpSpPr>
            <p:nvPr/>
          </p:nvGrpSpPr>
          <p:grpSpPr bwMode="auto">
            <a:xfrm>
              <a:off x="573" y="2587"/>
              <a:ext cx="1456" cy="101"/>
              <a:chOff x="1047" y="2731"/>
              <a:chExt cx="1546" cy="101"/>
            </a:xfrm>
          </p:grpSpPr>
          <p:sp>
            <p:nvSpPr>
              <p:cNvPr id="18453" name="Line 21"/>
              <p:cNvSpPr>
                <a:spLocks noChangeShapeType="1"/>
              </p:cNvSpPr>
              <p:nvPr/>
            </p:nvSpPr>
            <p:spPr bwMode="auto">
              <a:xfrm>
                <a:off x="1047" y="2779"/>
                <a:ext cx="10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1047" y="2731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55" name="Line 23"/>
              <p:cNvSpPr>
                <a:spLocks noChangeShapeType="1"/>
              </p:cNvSpPr>
              <p:nvPr/>
            </p:nvSpPr>
            <p:spPr bwMode="auto">
              <a:xfrm>
                <a:off x="2094" y="273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56" name="Line 24"/>
              <p:cNvSpPr>
                <a:spLocks noChangeShapeType="1"/>
              </p:cNvSpPr>
              <p:nvPr/>
            </p:nvSpPr>
            <p:spPr bwMode="auto">
              <a:xfrm>
                <a:off x="2593" y="2731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58" name="Line 26"/>
              <p:cNvSpPr>
                <a:spLocks noChangeShapeType="1"/>
              </p:cNvSpPr>
              <p:nvPr/>
            </p:nvSpPr>
            <p:spPr bwMode="auto">
              <a:xfrm>
                <a:off x="2089" y="2785"/>
                <a:ext cx="49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573" y="2587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>
              <a:off x="1559" y="2659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4" name="AutoShape 32"/>
            <p:cNvSpPr>
              <a:spLocks/>
            </p:cNvSpPr>
            <p:nvPr/>
          </p:nvSpPr>
          <p:spPr bwMode="auto">
            <a:xfrm rot="16200000">
              <a:off x="1749" y="2519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1521" y="2783"/>
              <a:ext cx="58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7 bưu       ảnh</a:t>
              </a:r>
            </a:p>
          </p:txBody>
        </p:sp>
        <p:sp>
          <p:nvSpPr>
            <p:cNvPr id="18467" name="AutoShape 35"/>
            <p:cNvSpPr>
              <a:spLocks/>
            </p:cNvSpPr>
            <p:nvPr/>
          </p:nvSpPr>
          <p:spPr bwMode="auto">
            <a:xfrm rot="5400000">
              <a:off x="1206" y="1766"/>
              <a:ext cx="192" cy="1447"/>
            </a:xfrm>
            <a:prstGeom prst="leftBrace">
              <a:avLst>
                <a:gd name="adj1" fmla="val 18841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843" y="2186"/>
              <a:ext cx="135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15 bưu ảnh</a:t>
              </a:r>
            </a:p>
          </p:txBody>
        </p:sp>
        <p:sp>
          <p:nvSpPr>
            <p:cNvPr id="18469" name="AutoShape 37"/>
            <p:cNvSpPr>
              <a:spLocks/>
            </p:cNvSpPr>
            <p:nvPr/>
          </p:nvSpPr>
          <p:spPr bwMode="auto">
            <a:xfrm>
              <a:off x="2095" y="2539"/>
              <a:ext cx="45" cy="672"/>
            </a:xfrm>
            <a:prstGeom prst="rightBrace">
              <a:avLst>
                <a:gd name="adj1" fmla="val 124444"/>
                <a:gd name="adj2" fmla="val 50000"/>
              </a:avLst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70" name="Text Box 38"/>
            <p:cNvSpPr txBox="1">
              <a:spLocks noChangeArrowheads="1"/>
            </p:cNvSpPr>
            <p:nvPr/>
          </p:nvSpPr>
          <p:spPr bwMode="auto">
            <a:xfrm>
              <a:off x="1995" y="2640"/>
              <a:ext cx="672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?bưu 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ảnh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578" y="1665"/>
              <a:ext cx="112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i="1" dirty="0">
                  <a:solidFill>
                    <a:srgbClr val="0070C0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Tóm tắt</a:t>
              </a:r>
            </a:p>
          </p:txBody>
        </p:sp>
      </p:grp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211960" y="2145223"/>
            <a:ext cx="4932040" cy="34470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Số tấm bưu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ảnh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 có là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15 – 7 = 8 (tấm)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tấm bưu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ảnh </a:t>
            </a: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 </a:t>
            </a: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anh em có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15 + 8 = 23 (tấm)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Đáp số: 23 tấm bưu ảnh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1676400" y="7459663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3048000" y="7239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2667000" y="7467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2514600" y="746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2057400" y="73914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3200400" y="7391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3352800" y="7239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211960" y="2145223"/>
            <a:ext cx="0" cy="36297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123728" y="692696"/>
            <a:ext cx="338437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868144" y="692696"/>
            <a:ext cx="244827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5624" y="1124744"/>
            <a:ext cx="208897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36144" y="1124744"/>
            <a:ext cx="52642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36144" y="1196752"/>
            <a:ext cx="52642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9168" y="1556792"/>
            <a:ext cx="13072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9168" y="1640583"/>
            <a:ext cx="1316038" cy="506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67027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8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4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4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84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4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80528" y="260648"/>
            <a:ext cx="9144000" cy="205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toán: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Một cửa hàng ngày thứ bảy bán được 6 xe đạp, ngày chủ nhật bán được số xe đạp gấp đôi số xe đạp trên. Hỏi cả hai ngày cửa hàng đó đã bán được bao nhiêu  </a:t>
            </a:r>
            <a:r>
              <a:rPr lang="en-US" sz="28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xe </a:t>
            </a: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đạp?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-108520" y="3531517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 bảy: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-108520" y="4242717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 nhật: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39280" y="4471317"/>
            <a:ext cx="2133600" cy="152400"/>
            <a:chOff x="912" y="3312"/>
            <a:chExt cx="1344" cy="96"/>
          </a:xfrm>
        </p:grpSpPr>
        <p:sp>
          <p:nvSpPr>
            <p:cNvPr id="6166" name="Line 7"/>
            <p:cNvSpPr>
              <a:spLocks noChangeShapeType="1"/>
            </p:cNvSpPr>
            <p:nvPr/>
          </p:nvSpPr>
          <p:spPr bwMode="auto">
            <a:xfrm>
              <a:off x="912" y="331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167" name="Group 8"/>
            <p:cNvGrpSpPr>
              <a:grpSpLocks/>
            </p:cNvGrpSpPr>
            <p:nvPr/>
          </p:nvGrpSpPr>
          <p:grpSpPr bwMode="auto">
            <a:xfrm>
              <a:off x="912" y="3312"/>
              <a:ext cx="1344" cy="96"/>
              <a:chOff x="912" y="3312"/>
              <a:chExt cx="1344" cy="96"/>
            </a:xfrm>
          </p:grpSpPr>
          <p:sp>
            <p:nvSpPr>
              <p:cNvPr id="6168" name="Line 9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7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69" name="Line 10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70" name="Line 11"/>
              <p:cNvSpPr>
                <a:spLocks noChangeShapeType="1"/>
              </p:cNvSpPr>
              <p:nvPr/>
            </p:nvSpPr>
            <p:spPr bwMode="auto">
              <a:xfrm>
                <a:off x="2256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71" name="Line 12"/>
              <p:cNvSpPr>
                <a:spLocks noChangeShapeType="1"/>
              </p:cNvSpPr>
              <p:nvPr/>
            </p:nvSpPr>
            <p:spPr bwMode="auto">
              <a:xfrm>
                <a:off x="1668" y="3360"/>
                <a:ext cx="5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229" name="AutoShape 13"/>
          <p:cNvSpPr>
            <a:spLocks/>
          </p:cNvSpPr>
          <p:nvPr/>
        </p:nvSpPr>
        <p:spPr bwMode="auto">
          <a:xfrm>
            <a:off x="3510980" y="3556917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472880" y="3861717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xe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491680" y="3328317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xe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339280" y="3709317"/>
            <a:ext cx="1066800" cy="152400"/>
            <a:chOff x="1200" y="2928"/>
            <a:chExt cx="672" cy="96"/>
          </a:xfrm>
        </p:grpSpPr>
        <p:sp>
          <p:nvSpPr>
            <p:cNvPr id="6163" name="Line 17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64" name="Line 18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65" name="Line 19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1339280" y="3785517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2406080" y="3785517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3905944" y="3271167"/>
            <a:ext cx="5562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xe đạp bán trong ngày chủ nhật là: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6 x 2 = 12 (xe)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Số xe đạp bán trong cả hai ngày là: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6 + 12 = 18 (xe)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Đáp số: 18 xe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729680" y="2718717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9240" name="AutoShape 24"/>
          <p:cNvSpPr>
            <a:spLocks/>
          </p:cNvSpPr>
          <p:nvPr/>
        </p:nvSpPr>
        <p:spPr bwMode="auto">
          <a:xfrm rot="-5400000">
            <a:off x="2329880" y="3633117"/>
            <a:ext cx="152400" cy="2133600"/>
          </a:xfrm>
          <a:prstGeom prst="leftBrace">
            <a:avLst>
              <a:gd name="adj1" fmla="val 116667"/>
              <a:gd name="adj2" fmla="val 50000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025080" y="4687217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xe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758880" y="2718717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780728" y="692696"/>
            <a:ext cx="7004248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2048" y="1196752"/>
            <a:ext cx="8352928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84548" y="1700808"/>
            <a:ext cx="775235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4384" y="1772816"/>
            <a:ext cx="771252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12290" y="2190363"/>
            <a:ext cx="83983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12290" y="2274154"/>
            <a:ext cx="83983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31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9" grpId="0" animBg="1"/>
      <p:bldP spid="9230" grpId="0"/>
      <p:bldP spid="9231" grpId="0"/>
      <p:bldP spid="9236" grpId="0" animBg="1"/>
      <p:bldP spid="9237" grpId="0" animBg="1"/>
      <p:bldP spid="9239" grpId="0"/>
      <p:bldP spid="9240" grpId="0" animBg="1"/>
      <p:bldP spid="9240" grpId="1" animBg="1"/>
      <p:bldP spid="9241" grpId="0"/>
      <p:bldP spid="9241" grpId="1"/>
      <p:bldP spid="9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76200"/>
            <a:ext cx="9144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</a:rPr>
              <a:t>Bài </a:t>
            </a:r>
            <a:r>
              <a:rPr lang="en-US" sz="2800" b="1" i="1" u="sng" smtClean="0">
                <a:solidFill>
                  <a:srgbClr val="FF0000"/>
                </a:solidFill>
                <a:latin typeface="Times New Roman" pitchFamily="18" charset="0"/>
              </a:rPr>
              <a:t>1/tr51: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6600"/>
                </a:solidFill>
                <a:latin typeface="Times New Roman" pitchFamily="18" charset="0"/>
              </a:rPr>
              <a:t>Quãng đường từ nhà đến chợ huyện dài 5km, quãng đường từ chợ huyện đến bưu điện tỉnh dài gấp 3 lần quãng đường từ nhà đến chợ huyện (theo sơ đồ sau). Hỏi quãng đường từ nhà đến bưu điện tỉnh dài bao nhiêu </a:t>
            </a:r>
            <a:r>
              <a:rPr lang="en-US" sz="2800" b="1" smtClean="0">
                <a:solidFill>
                  <a:srgbClr val="006600"/>
                </a:solidFill>
                <a:latin typeface="Times New Roman" pitchFamily="18" charset="0"/>
              </a:rPr>
              <a:t>     ki-lô-mét</a:t>
            </a:r>
            <a:r>
              <a:rPr lang="en-US" sz="2800" b="1">
                <a:solidFill>
                  <a:srgbClr val="0066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3400" y="26082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  <a:latin typeface="Times New Roman" pitchFamily="18" charset="0"/>
              </a:rPr>
              <a:t>Nhà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640904" y="4191000"/>
            <a:ext cx="7467600" cy="2197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Quãng đường từ chợ huyện đến bưu điện tỉnh dài là:</a:t>
            </a:r>
          </a:p>
          <a:p>
            <a:pPr eaLnBrk="1" hangingPunct="1">
              <a:lnSpc>
                <a:spcPct val="114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                            5 x 3 = 15 (km)</a:t>
            </a:r>
          </a:p>
          <a:p>
            <a:pPr eaLnBrk="1" hangingPunct="1">
              <a:lnSpc>
                <a:spcPct val="114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Quãng đường từ nhà đến bưu điện tỉnh dài là:</a:t>
            </a:r>
          </a:p>
          <a:p>
            <a:pPr eaLnBrk="1" hangingPunct="1">
              <a:lnSpc>
                <a:spcPct val="114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                            5 + 15 = 20 (km)</a:t>
            </a:r>
          </a:p>
          <a:p>
            <a:pPr eaLnBrk="1" hangingPunct="1">
              <a:lnSpc>
                <a:spcPct val="114000"/>
              </a:lnSpc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                                          </a:t>
            </a:r>
            <a:r>
              <a:rPr lang="en-US" sz="2400" b="1" smtClean="0">
                <a:solidFill>
                  <a:srgbClr val="000099"/>
                </a:solidFill>
                <a:latin typeface="Times New Roman" pitchFamily="18" charset="0"/>
              </a:rPr>
              <a:t>Đáp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số: 20 km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90600" y="3048000"/>
            <a:ext cx="1676400" cy="169863"/>
            <a:chOff x="624" y="1920"/>
            <a:chExt cx="1056" cy="107"/>
          </a:xfrm>
        </p:grpSpPr>
        <p:sp>
          <p:nvSpPr>
            <p:cNvPr id="7188" name="Line 8"/>
            <p:cNvSpPr>
              <a:spLocks noChangeShapeType="1"/>
            </p:cNvSpPr>
            <p:nvPr/>
          </p:nvSpPr>
          <p:spPr bwMode="auto">
            <a:xfrm>
              <a:off x="624" y="1920"/>
              <a:ext cx="0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9"/>
            <p:cNvSpPr>
              <a:spLocks noChangeShapeType="1"/>
            </p:cNvSpPr>
            <p:nvPr/>
          </p:nvSpPr>
          <p:spPr bwMode="auto">
            <a:xfrm flipV="1">
              <a:off x="624" y="1968"/>
              <a:ext cx="1056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10"/>
            <p:cNvSpPr>
              <a:spLocks noChangeShapeType="1"/>
            </p:cNvSpPr>
            <p:nvPr/>
          </p:nvSpPr>
          <p:spPr bwMode="auto">
            <a:xfrm>
              <a:off x="1680" y="1920"/>
              <a:ext cx="0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209800" y="2582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  <a:latin typeface="Times New Roman" pitchFamily="18" charset="0"/>
              </a:rPr>
              <a:t>Chợ huyện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934200" y="25574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  <a:latin typeface="Times New Roman" pitchFamily="18" charset="0"/>
              </a:rPr>
              <a:t>Bưu điện tỉnh</a:t>
            </a:r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 rot="10223488">
            <a:off x="815975" y="228600"/>
            <a:ext cx="6577013" cy="3519488"/>
          </a:xfrm>
          <a:custGeom>
            <a:avLst/>
            <a:gdLst>
              <a:gd name="T0" fmla="*/ 0 w 17661"/>
              <a:gd name="T1" fmla="*/ 324431292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810000" y="31750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? km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371600" y="25320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5 km</a:t>
            </a:r>
          </a:p>
        </p:txBody>
      </p:sp>
      <p:sp>
        <p:nvSpPr>
          <p:cNvPr id="10256" name="Arc 16"/>
          <p:cNvSpPr>
            <a:spLocks/>
          </p:cNvSpPr>
          <p:nvPr/>
        </p:nvSpPr>
        <p:spPr bwMode="auto">
          <a:xfrm rot="-1113995">
            <a:off x="1211263" y="2814638"/>
            <a:ext cx="1600200" cy="1676400"/>
          </a:xfrm>
          <a:custGeom>
            <a:avLst/>
            <a:gdLst>
              <a:gd name="T0" fmla="*/ 0 w 19294"/>
              <a:gd name="T1" fmla="*/ 127625574 h 21600"/>
              <a:gd name="T2" fmla="*/ 2147483647 w 19294"/>
              <a:gd name="T3" fmla="*/ 2147483647 h 21600"/>
              <a:gd name="T4" fmla="*/ 1954537476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155504" y="3657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  <a:latin typeface="Times New Roman" pitchFamily="18" charset="0"/>
              </a:rPr>
              <a:t>G</a:t>
            </a:r>
            <a:r>
              <a:rPr lang="en-US" sz="2400" b="1" i="1" u="sng" smtClean="0">
                <a:solidFill>
                  <a:srgbClr val="FF0000"/>
                </a:solidFill>
                <a:latin typeface="Times New Roman" pitchFamily="18" charset="0"/>
              </a:rPr>
              <a:t>iải</a:t>
            </a:r>
            <a:endParaRPr lang="en-US" sz="2400" b="1" i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667000" y="3048000"/>
            <a:ext cx="4953000" cy="169863"/>
            <a:chOff x="720" y="2016"/>
            <a:chExt cx="3120" cy="107"/>
          </a:xfrm>
        </p:grpSpPr>
        <p:sp>
          <p:nvSpPr>
            <p:cNvPr id="7183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4114800" y="476672"/>
            <a:ext cx="4849688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908720"/>
            <a:ext cx="6634930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5760" y="1772816"/>
            <a:ext cx="864897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5596" y="1844824"/>
            <a:ext cx="860913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9512" y="2193081"/>
            <a:ext cx="11920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79512" y="2276872"/>
            <a:ext cx="108012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39752" y="1340768"/>
            <a:ext cx="3252489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82" name="Group 7181"/>
          <p:cNvGrpSpPr/>
          <p:nvPr/>
        </p:nvGrpSpPr>
        <p:grpSpPr>
          <a:xfrm>
            <a:off x="1547664" y="4217018"/>
            <a:ext cx="7884368" cy="2164310"/>
            <a:chOff x="1259632" y="4191000"/>
            <a:chExt cx="7884368" cy="2164310"/>
          </a:xfrm>
        </p:grpSpPr>
        <p:cxnSp>
          <p:nvCxnSpPr>
            <p:cNvPr id="7176" name="Straight Connector 7175"/>
            <p:cNvCxnSpPr/>
            <p:nvPr/>
          </p:nvCxnSpPr>
          <p:spPr>
            <a:xfrm>
              <a:off x="1259632" y="4191000"/>
              <a:ext cx="0" cy="2164310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259632" y="6355310"/>
              <a:ext cx="7884368" cy="0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28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51" grpId="0"/>
      <p:bldP spid="10252" grpId="0"/>
      <p:bldP spid="10253" grpId="0" animBg="1"/>
      <p:bldP spid="10254" grpId="0"/>
      <p:bldP spid="10255" grpId="0"/>
      <p:bldP spid="10256" grpId="0" animBg="1"/>
      <p:bldP spid="102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44624"/>
            <a:ext cx="9144000" cy="130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Bài </a:t>
            </a: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</a:rPr>
              <a:t>2/tr51: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Một thùng đựng 24</a:t>
            </a:r>
            <a:r>
              <a:rPr lang="en-US" sz="2800" b="1" i="1">
                <a:solidFill>
                  <a:srgbClr val="0033CC"/>
                </a:solidFill>
                <a:latin typeface="Times New Roman" pitchFamily="18" charset="0"/>
              </a:rPr>
              <a:t>l</a:t>
            </a:r>
            <a:r>
              <a:rPr lang="en-US" sz="2800" b="1">
                <a:solidFill>
                  <a:srgbClr val="0033CC"/>
                </a:solidFill>
                <a:latin typeface="Times New Roman" pitchFamily="18" charset="0"/>
              </a:rPr>
              <a:t> mật ong. Lấy ra     số lít mật ong đó. Hỏi trong thùng còn lại bao nhiêu lít mật ong?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237966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Times New Roman" pitchFamily="18" charset="0"/>
              </a:rPr>
              <a:t>Thùng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438400" y="3733800"/>
            <a:ext cx="3733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Số lít mật ong lấy ra là: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         24 : 3 = 8 ( </a:t>
            </a:r>
            <a:r>
              <a:rPr lang="en-US" sz="2400" b="1" i="1">
                <a:solidFill>
                  <a:srgbClr val="990033"/>
                </a:solidFill>
                <a:latin typeface="Times New Roman" pitchFamily="18" charset="0"/>
              </a:rPr>
              <a:t>l </a:t>
            </a: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Số lít mật ong còn lại là: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         24 – 8 = 16 ( </a:t>
            </a:r>
            <a:r>
              <a:rPr lang="en-US" sz="2400" b="1" i="1">
                <a:solidFill>
                  <a:srgbClr val="990033"/>
                </a:solidFill>
                <a:latin typeface="Times New Roman" pitchFamily="18" charset="0"/>
              </a:rPr>
              <a:t>l</a:t>
            </a: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 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b="1">
                <a:solidFill>
                  <a:srgbClr val="990033"/>
                </a:solidFill>
                <a:latin typeface="Times New Roman" pitchFamily="18" charset="0"/>
              </a:rPr>
              <a:t>                    Đáp số: 16 lít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62000" y="16002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5240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524000" y="2667000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8387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2004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6477000" y="2590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Arc 12"/>
          <p:cNvSpPr>
            <a:spLocks/>
          </p:cNvSpPr>
          <p:nvPr/>
        </p:nvSpPr>
        <p:spPr bwMode="auto">
          <a:xfrm rot="-520455">
            <a:off x="1690688" y="2243138"/>
            <a:ext cx="4879975" cy="2409825"/>
          </a:xfrm>
          <a:custGeom>
            <a:avLst/>
            <a:gdLst>
              <a:gd name="T0" fmla="*/ 0 w 17661"/>
              <a:gd name="T1" fmla="*/ 104143711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200400" y="1828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24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l mật ong</a:t>
            </a:r>
          </a:p>
        </p:txBody>
      </p:sp>
      <p:sp>
        <p:nvSpPr>
          <p:cNvPr id="11278" name="Arc 14"/>
          <p:cNvSpPr>
            <a:spLocks/>
          </p:cNvSpPr>
          <p:nvPr/>
        </p:nvSpPr>
        <p:spPr bwMode="auto">
          <a:xfrm rot="10095827">
            <a:off x="3074988" y="1054100"/>
            <a:ext cx="3249612" cy="1993900"/>
          </a:xfrm>
          <a:custGeom>
            <a:avLst/>
            <a:gdLst>
              <a:gd name="T0" fmla="*/ 0 w 18670"/>
              <a:gd name="T1" fmla="*/ 99109753 h 21600"/>
              <a:gd name="T2" fmla="*/ 2147483647 w 18670"/>
              <a:gd name="T3" fmla="*/ 2147483647 h 21600"/>
              <a:gd name="T4" fmla="*/ 2147483647 w 18670"/>
              <a:gd name="T5" fmla="*/ 2147483647 h 21600"/>
              <a:gd name="T6" fmla="*/ 0 60000 65536"/>
              <a:gd name="T7" fmla="*/ 0 60000 65536"/>
              <a:gd name="T8" fmla="*/ 0 60000 65536"/>
              <a:gd name="T9" fmla="*/ 0 w 18670"/>
              <a:gd name="T10" fmla="*/ 0 h 21600"/>
              <a:gd name="T11" fmla="*/ 18670 w 18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70" h="21600" fill="none" extrusionOk="0">
                <a:moveTo>
                  <a:pt x="-1" y="125"/>
                </a:moveTo>
                <a:cubicBezTo>
                  <a:pt x="772" y="41"/>
                  <a:pt x="1549" y="-1"/>
                  <a:pt x="2327" y="0"/>
                </a:cubicBezTo>
                <a:cubicBezTo>
                  <a:pt x="8601" y="0"/>
                  <a:pt x="14566" y="2728"/>
                  <a:pt x="18669" y="7476"/>
                </a:cubicBezTo>
              </a:path>
              <a:path w="18670" h="21600" stroke="0" extrusionOk="0">
                <a:moveTo>
                  <a:pt x="-1" y="125"/>
                </a:moveTo>
                <a:cubicBezTo>
                  <a:pt x="772" y="41"/>
                  <a:pt x="1549" y="-1"/>
                  <a:pt x="2327" y="0"/>
                </a:cubicBezTo>
                <a:cubicBezTo>
                  <a:pt x="8601" y="0"/>
                  <a:pt x="14566" y="2728"/>
                  <a:pt x="18669" y="7476"/>
                </a:cubicBezTo>
                <a:lnTo>
                  <a:pt x="2327" y="21600"/>
                </a:lnTo>
                <a:lnTo>
                  <a:pt x="-1" y="12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505200" y="32004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  <a:latin typeface="Times New Roman" pitchFamily="18" charset="0"/>
              </a:rPr>
              <a:t>Bài giải</a:t>
            </a:r>
          </a:p>
        </p:txBody>
      </p:sp>
      <p:graphicFrame>
        <p:nvGraphicFramePr>
          <p:cNvPr id="11280" name="Object 1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37612862"/>
              </p:ext>
            </p:extLst>
          </p:nvPr>
        </p:nvGraphicFramePr>
        <p:xfrm>
          <a:off x="7316489" y="44624"/>
          <a:ext cx="423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04737" imgH="209468" progId="Equation.3">
                  <p:embed/>
                </p:oleObj>
              </mc:Choice>
              <mc:Fallback>
                <p:oleObj name="Equation" r:id="rId4" imgW="104737" imgH="2094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6489" y="44624"/>
                        <a:ext cx="423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038600" y="2870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? </a:t>
            </a: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l mật ong</a:t>
            </a:r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 rot="9719171">
            <a:off x="1371600" y="1295400"/>
            <a:ext cx="1600200" cy="1676400"/>
          </a:xfrm>
          <a:custGeom>
            <a:avLst/>
            <a:gdLst>
              <a:gd name="T0" fmla="*/ 0 w 19294"/>
              <a:gd name="T1" fmla="*/ 127625574 h 21600"/>
              <a:gd name="T2" fmla="*/ 2147483647 w 19294"/>
              <a:gd name="T3" fmla="*/ 2147483647 h 21600"/>
              <a:gd name="T4" fmla="*/ 1954537476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905000" y="2895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Times New Roman" pitchFamily="18" charset="0"/>
              </a:rPr>
              <a:t>lấy ra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835696" y="620688"/>
            <a:ext cx="42484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56919" y="764704"/>
            <a:ext cx="24482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512" y="1268760"/>
            <a:ext cx="1505694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51720" y="1268760"/>
            <a:ext cx="6624736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51720" y="1340768"/>
            <a:ext cx="6624736" cy="0"/>
          </a:xfrm>
          <a:prstGeom prst="line">
            <a:avLst/>
          </a:prstGeom>
          <a:ln w="1905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05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0" grpId="0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/>
      <p:bldP spid="11278" grpId="0" animBg="1"/>
      <p:bldP spid="11279" grpId="0"/>
      <p:bldP spid="11281" grpId="0"/>
      <p:bldP spid="11282" grpId="0" animBg="1"/>
      <p:bldP spid="1128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177&quot;&gt;&lt;object type=&quot;3&quot; unique_id=&quot;10178&quot;&gt;&lt;property id=&quot;20148&quot; value=&quot;5&quot;/&gt;&lt;property id=&quot;20300&quot; value=&quot;Slide 1&quot;/&gt;&lt;property id=&quot;20307&quot; value=&quot;257&quot;/&gt;&lt;/object&gt;&lt;object type=&quot;3&quot; unique_id=&quot;10179&quot;&gt;&lt;property id=&quot;20148&quot; value=&quot;5&quot;/&gt;&lt;property id=&quot;20300&quot; value=&quot;Slide 2&quot;/&gt;&lt;property id=&quot;20307&quot; value=&quot;258&quot;/&gt;&lt;/object&gt;&lt;object type=&quot;3&quot; unique_id=&quot;10180&quot;&gt;&lt;property id=&quot;20148&quot; value=&quot;5&quot;/&gt;&lt;property id=&quot;20300&quot; value=&quot;Slide 3&quot;/&gt;&lt;property id=&quot;20307&quot; value=&quot;259&quot;/&gt;&lt;/object&gt;&lt;object type=&quot;3&quot; unique_id=&quot;10181&quot;&gt;&lt;property id=&quot;20148&quot; value=&quot;5&quot;/&gt;&lt;property id=&quot;20300&quot; value=&quot;Slide 4&quot;/&gt;&lt;property id=&quot;20307&quot; value=&quot;260&quot;/&gt;&lt;/object&gt;&lt;object type=&quot;3&quot; unique_id=&quot;10182&quot;&gt;&lt;property id=&quot;20148&quot; value=&quot;5&quot;/&gt;&lt;property id=&quot;20300&quot; value=&quot;Slide 5&quot;/&gt;&lt;property id=&quot;20307&quot; value=&quot;261&quot;/&gt;&lt;/object&gt;&lt;object type=&quot;3&quot; unique_id=&quot;10183&quot;&gt;&lt;property id=&quot;20148&quot; value=&quot;5&quot;/&gt;&lt;property id=&quot;20300&quot; value=&quot;Slide 6&quot;/&gt;&lt;property id=&quot;20307&quot; value=&quot;262&quot;/&gt;&lt;/object&gt;&lt;object type=&quot;3&quot; unique_id=&quot;10184&quot;&gt;&lt;property id=&quot;20148&quot; value=&quot;5&quot;/&gt;&lt;property id=&quot;20300&quot; value=&quot;Slide 7&quot;/&gt;&lt;property id=&quot;20307&quot; value=&quot;263&quot;/&gt;&lt;/object&gt;&lt;object type=&quot;3&quot; unique_id=&quot;10185&quot;&gt;&lt;property id=&quot;20148&quot; value=&quot;5&quot;/&gt;&lt;property id=&quot;20300&quot; value=&quot;Slide 8&quot;/&gt;&lt;property id=&quot;20307&quot; value=&quot;264&quot;/&gt;&lt;/object&gt;&lt;object type=&quot;3&quot; unique_id=&quot;10186&quot;&gt;&lt;property id=&quot;20148&quot; value=&quot;5&quot;/&gt;&lt;property id=&quot;20300&quot; value=&quot;Slide 9&quot;/&gt;&lt;property id=&quot;20307&quot; value=&quot;266&quot;/&gt;&lt;/object&gt;&lt;object type=&quot;3&quot; unique_id=&quot;10187&quot;&gt;&lt;property id=&quot;20148&quot; value=&quot;5&quot;/&gt;&lt;property id=&quot;20300&quot; value=&quot;Slide 10 - &amp;quot;                          Bài toán 1:  Hàng trên có 3 cái kèn, hàng dưới có nhiều hơn  hàng trên 2 cái kèn. Hỏi:  &quot;/&gt;&lt;property id=&quot;20307&quot; value=&quot;267&quot;/&gt;&lt;/object&gt;&lt;/object&gt;&lt;object type=&quot;8&quot; unique_id=&quot;1019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902</Words>
  <Application>Microsoft Office PowerPoint</Application>
  <PresentationFormat>On-screen Show (4:3)</PresentationFormat>
  <Paragraphs>127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NonDt</dc:creator>
  <cp:lastModifiedBy>Windows User</cp:lastModifiedBy>
  <cp:revision>75</cp:revision>
  <dcterms:created xsi:type="dcterms:W3CDTF">2016-01-16T14:50:36Z</dcterms:created>
  <dcterms:modified xsi:type="dcterms:W3CDTF">2021-11-21T04:24:38Z</dcterms:modified>
</cp:coreProperties>
</file>